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Nova Bold" charset="1" panose="020B0804020202020204"/>
      <p:regular r:id="rId14"/>
    </p:embeddedFont>
    <p:embeddedFont>
      <p:font typeface="Arial Nova" charset="1" panose="020B05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5D2ofOkM.mp4" Type="http://schemas.openxmlformats.org/officeDocument/2006/relationships/video"/><Relationship Id="rId4" Target="../media/VAG5D2ofOkM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25" r="0" b="-50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4711" y="7143904"/>
            <a:ext cx="2937636" cy="1385007"/>
            <a:chOff x="0" y="0"/>
            <a:chExt cx="847210" cy="399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7210" cy="399434"/>
            </a:xfrm>
            <a:custGeom>
              <a:avLst/>
              <a:gdLst/>
              <a:ahLst/>
              <a:cxnLst/>
              <a:rect r="r" b="b" t="t" l="l"/>
              <a:pathLst>
                <a:path h="399434" w="847210">
                  <a:moveTo>
                    <a:pt x="199717" y="0"/>
                  </a:moveTo>
                  <a:lnTo>
                    <a:pt x="647493" y="0"/>
                  </a:lnTo>
                  <a:cubicBezTo>
                    <a:pt x="757793" y="0"/>
                    <a:pt x="847210" y="89416"/>
                    <a:pt x="847210" y="199717"/>
                  </a:cubicBezTo>
                  <a:lnTo>
                    <a:pt x="847210" y="199717"/>
                  </a:lnTo>
                  <a:cubicBezTo>
                    <a:pt x="847210" y="310018"/>
                    <a:pt x="757793" y="399434"/>
                    <a:pt x="647493" y="399434"/>
                  </a:cubicBezTo>
                  <a:lnTo>
                    <a:pt x="199717" y="399434"/>
                  </a:lnTo>
                  <a:cubicBezTo>
                    <a:pt x="89416" y="399434"/>
                    <a:pt x="0" y="310018"/>
                    <a:pt x="0" y="199717"/>
                  </a:cubicBezTo>
                  <a:lnTo>
                    <a:pt x="0" y="199717"/>
                  </a:lnTo>
                  <a:cubicBezTo>
                    <a:pt x="0" y="89416"/>
                    <a:pt x="89416" y="0"/>
                    <a:pt x="1997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47210" cy="513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3966" y="-153104"/>
            <a:ext cx="14325895" cy="10593208"/>
            <a:chOff x="0" y="0"/>
            <a:chExt cx="3773075" cy="27899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73076" cy="2789981"/>
            </a:xfrm>
            <a:custGeom>
              <a:avLst/>
              <a:gdLst/>
              <a:ahLst/>
              <a:cxnLst/>
              <a:rect r="r" b="b" t="t" l="l"/>
              <a:pathLst>
                <a:path h="2789981" w="3773076">
                  <a:moveTo>
                    <a:pt x="0" y="0"/>
                  </a:moveTo>
                  <a:lnTo>
                    <a:pt x="3773076" y="0"/>
                  </a:lnTo>
                  <a:lnTo>
                    <a:pt x="3773076" y="2789981"/>
                  </a:lnTo>
                  <a:lnTo>
                    <a:pt x="0" y="2789981"/>
                  </a:lnTo>
                  <a:close/>
                </a:path>
              </a:pathLst>
            </a:custGeom>
            <a:gradFill rotWithShape="true">
              <a:gsLst>
                <a:gs pos="0">
                  <a:srgbClr val="84A945">
                    <a:alpha val="100000"/>
                  </a:srgbClr>
                </a:gs>
                <a:gs pos="50000">
                  <a:srgbClr val="84A945">
                    <a:alpha val="0"/>
                  </a:srgbClr>
                </a:gs>
                <a:gs pos="100000">
                  <a:srgbClr val="84A9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73075" cy="282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110253"/>
            <a:ext cx="10270150" cy="524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34"/>
              </a:lnSpc>
            </a:pPr>
            <a:r>
              <a:rPr lang="en-US" b="true" sz="22037" spc="-661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DATA STORM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990" y="7257922"/>
            <a:ext cx="3157077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Golf Pose Analysis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572022" cy="572022"/>
          </a:xfrm>
          <a:custGeom>
            <a:avLst/>
            <a:gdLst/>
            <a:ahLst/>
            <a:cxnLst/>
            <a:rect r="r" b="b" t="t" l="l"/>
            <a:pathLst>
              <a:path h="572022" w="572022">
                <a:moveTo>
                  <a:pt x="0" y="0"/>
                </a:moveTo>
                <a:lnTo>
                  <a:pt x="572022" y="0"/>
                </a:lnTo>
                <a:lnTo>
                  <a:pt x="572022" y="572022"/>
                </a:lnTo>
                <a:lnTo>
                  <a:pt x="0" y="57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5889" y="1075278"/>
            <a:ext cx="2436458" cy="44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258" b="true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MINDSOFYDT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45628" y="9590643"/>
            <a:ext cx="18779257" cy="961782"/>
            <a:chOff x="0" y="0"/>
            <a:chExt cx="4945977" cy="2533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45977" cy="253309"/>
            </a:xfrm>
            <a:custGeom>
              <a:avLst/>
              <a:gdLst/>
              <a:ahLst/>
              <a:cxnLst/>
              <a:rect r="r" b="b" t="t" l="l"/>
              <a:pathLst>
                <a:path h="253309" w="4945977">
                  <a:moveTo>
                    <a:pt x="0" y="0"/>
                  </a:moveTo>
                  <a:lnTo>
                    <a:pt x="4945977" y="0"/>
                  </a:lnTo>
                  <a:lnTo>
                    <a:pt x="4945977" y="253309"/>
                  </a:lnTo>
                  <a:lnTo>
                    <a:pt x="0" y="253309"/>
                  </a:lnTo>
                  <a:close/>
                </a:path>
              </a:pathLst>
            </a:custGeom>
            <a:solidFill>
              <a:srgbClr val="2636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945977" cy="291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2152054"/>
            <a:ext cx="13592105" cy="7438589"/>
          </a:xfrm>
          <a:custGeom>
            <a:avLst/>
            <a:gdLst/>
            <a:ahLst/>
            <a:cxnLst/>
            <a:rect r="r" b="b" t="t" l="l"/>
            <a:pathLst>
              <a:path h="7438589" w="13592105">
                <a:moveTo>
                  <a:pt x="0" y="0"/>
                </a:moveTo>
                <a:lnTo>
                  <a:pt x="13592105" y="0"/>
                </a:lnTo>
                <a:lnTo>
                  <a:pt x="13592105" y="7438589"/>
                </a:lnTo>
                <a:lnTo>
                  <a:pt x="0" y="7438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72022" cy="572022"/>
          </a:xfrm>
          <a:custGeom>
            <a:avLst/>
            <a:gdLst/>
            <a:ahLst/>
            <a:cxnLst/>
            <a:rect r="r" b="b" t="t" l="l"/>
            <a:pathLst>
              <a:path h="572022" w="572022">
                <a:moveTo>
                  <a:pt x="0" y="0"/>
                </a:moveTo>
                <a:lnTo>
                  <a:pt x="572022" y="0"/>
                </a:lnTo>
                <a:lnTo>
                  <a:pt x="572022" y="572022"/>
                </a:lnTo>
                <a:lnTo>
                  <a:pt x="0" y="572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153288" y="3836633"/>
            <a:ext cx="11508020" cy="115080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62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836633"/>
            <a:ext cx="11786386" cy="6450367"/>
          </a:xfrm>
          <a:custGeom>
            <a:avLst/>
            <a:gdLst/>
            <a:ahLst/>
            <a:cxnLst/>
            <a:rect r="r" b="b" t="t" l="l"/>
            <a:pathLst>
              <a:path h="6450367" w="11786386">
                <a:moveTo>
                  <a:pt x="0" y="0"/>
                </a:moveTo>
                <a:lnTo>
                  <a:pt x="11786386" y="0"/>
                </a:lnTo>
                <a:lnTo>
                  <a:pt x="11786386" y="6450367"/>
                </a:lnTo>
                <a:lnTo>
                  <a:pt x="0" y="6450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0942" y="2188321"/>
            <a:ext cx="6897737" cy="68977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046" r="0" b="-25046"/>
              </a:stretch>
            </a:blipFill>
            <a:ln w="161925" cap="sq">
              <a:solidFill>
                <a:srgbClr val="84A945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338325" y="1867422"/>
            <a:ext cx="7920975" cy="117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24"/>
              </a:lnSpc>
              <a:spcBef>
                <a:spcPct val="0"/>
              </a:spcBef>
            </a:pPr>
            <a:r>
              <a:rPr lang="en-US" b="true" sz="9471" spc="-284">
                <a:solidFill>
                  <a:srgbClr val="26362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ABSTRACT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5889" y="1075278"/>
            <a:ext cx="2436458" cy="44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258" b="true">
                <a:solidFill>
                  <a:srgbClr val="26362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MINDSOFYDT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8325" y="3449614"/>
            <a:ext cx="7437260" cy="475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Data science is furthermore being utilised in sports, especially golf. Our team’s idea is to develop a computer vision system that analyzes, evaluates, and assesses a full swing’s technique through provided videos.</a:t>
            </a:r>
          </a:p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Our goal is a tool that helps coaches and athletes pinpoint how they should improve their swing, thereby creating an effective plan.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358909" y="332427"/>
            <a:ext cx="7570183" cy="18779257"/>
            <a:chOff x="0" y="0"/>
            <a:chExt cx="1993793" cy="49459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3793" cy="4945977"/>
            </a:xfrm>
            <a:custGeom>
              <a:avLst/>
              <a:gdLst/>
              <a:ahLst/>
              <a:cxnLst/>
              <a:rect r="r" b="b" t="t" l="l"/>
              <a:pathLst>
                <a:path h="4945977" w="1993793">
                  <a:moveTo>
                    <a:pt x="0" y="0"/>
                  </a:moveTo>
                  <a:lnTo>
                    <a:pt x="1993793" y="0"/>
                  </a:lnTo>
                  <a:lnTo>
                    <a:pt x="1993793" y="4945977"/>
                  </a:lnTo>
                  <a:lnTo>
                    <a:pt x="0" y="4945977"/>
                  </a:lnTo>
                  <a:close/>
                </a:path>
              </a:pathLst>
            </a:custGeom>
            <a:gradFill rotWithShape="true">
              <a:gsLst>
                <a:gs pos="0">
                  <a:srgbClr val="84A945">
                    <a:alpha val="100000"/>
                  </a:srgbClr>
                </a:gs>
                <a:gs pos="50000">
                  <a:srgbClr val="84A945">
                    <a:alpha val="0"/>
                  </a:srgbClr>
                </a:gs>
                <a:gs pos="100000">
                  <a:srgbClr val="84A9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3793" cy="4984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45628" y="9590643"/>
            <a:ext cx="18779257" cy="961782"/>
            <a:chOff x="0" y="0"/>
            <a:chExt cx="4945977" cy="253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45977" cy="253309"/>
            </a:xfrm>
            <a:custGeom>
              <a:avLst/>
              <a:gdLst/>
              <a:ahLst/>
              <a:cxnLst/>
              <a:rect r="r" b="b" t="t" l="l"/>
              <a:pathLst>
                <a:path h="253309" w="4945977">
                  <a:moveTo>
                    <a:pt x="0" y="0"/>
                  </a:moveTo>
                  <a:lnTo>
                    <a:pt x="4945977" y="0"/>
                  </a:lnTo>
                  <a:lnTo>
                    <a:pt x="4945977" y="253309"/>
                  </a:lnTo>
                  <a:lnTo>
                    <a:pt x="0" y="253309"/>
                  </a:lnTo>
                  <a:close/>
                </a:path>
              </a:pathLst>
            </a:custGeom>
            <a:solidFill>
              <a:srgbClr val="84A9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45977" cy="291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46249" y="5587906"/>
            <a:ext cx="6113051" cy="409576"/>
            <a:chOff x="0" y="0"/>
            <a:chExt cx="1610022" cy="1078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0022" cy="107872"/>
            </a:xfrm>
            <a:custGeom>
              <a:avLst/>
              <a:gdLst/>
              <a:ahLst/>
              <a:cxnLst/>
              <a:rect r="r" b="b" t="t" l="l"/>
              <a:pathLst>
                <a:path h="107872" w="1610022">
                  <a:moveTo>
                    <a:pt x="0" y="0"/>
                  </a:moveTo>
                  <a:lnTo>
                    <a:pt x="1610022" y="0"/>
                  </a:lnTo>
                  <a:lnTo>
                    <a:pt x="161002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84A945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10022" cy="14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2938684"/>
            <a:ext cx="6113051" cy="409576"/>
            <a:chOff x="0" y="0"/>
            <a:chExt cx="1610022" cy="1078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0022" cy="107872"/>
            </a:xfrm>
            <a:custGeom>
              <a:avLst/>
              <a:gdLst/>
              <a:ahLst/>
              <a:cxnLst/>
              <a:rect r="r" b="b" t="t" l="l"/>
              <a:pathLst>
                <a:path h="107872" w="1610022">
                  <a:moveTo>
                    <a:pt x="0" y="0"/>
                  </a:moveTo>
                  <a:lnTo>
                    <a:pt x="1610022" y="0"/>
                  </a:lnTo>
                  <a:lnTo>
                    <a:pt x="161002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84A945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10022" cy="14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14546" y="3891185"/>
            <a:ext cx="6113051" cy="409576"/>
            <a:chOff x="0" y="0"/>
            <a:chExt cx="1610022" cy="1078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10022" cy="107872"/>
            </a:xfrm>
            <a:custGeom>
              <a:avLst/>
              <a:gdLst/>
              <a:ahLst/>
              <a:cxnLst/>
              <a:rect r="r" b="b" t="t" l="l"/>
              <a:pathLst>
                <a:path h="107872" w="1610022">
                  <a:moveTo>
                    <a:pt x="0" y="0"/>
                  </a:moveTo>
                  <a:lnTo>
                    <a:pt x="1610022" y="0"/>
                  </a:lnTo>
                  <a:lnTo>
                    <a:pt x="161002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84A945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10022" cy="14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9923" y="4733924"/>
            <a:ext cx="6113051" cy="409576"/>
            <a:chOff x="0" y="0"/>
            <a:chExt cx="1610022" cy="1078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10022" cy="107872"/>
            </a:xfrm>
            <a:custGeom>
              <a:avLst/>
              <a:gdLst/>
              <a:ahLst/>
              <a:cxnLst/>
              <a:rect r="r" b="b" t="t" l="l"/>
              <a:pathLst>
                <a:path h="107872" w="1610022">
                  <a:moveTo>
                    <a:pt x="0" y="0"/>
                  </a:moveTo>
                  <a:lnTo>
                    <a:pt x="1610022" y="0"/>
                  </a:lnTo>
                  <a:lnTo>
                    <a:pt x="1610022" y="107872"/>
                  </a:lnTo>
                  <a:lnTo>
                    <a:pt x="0" y="107872"/>
                  </a:lnTo>
                  <a:close/>
                </a:path>
              </a:pathLst>
            </a:custGeom>
            <a:solidFill>
              <a:srgbClr val="84A945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10022" cy="14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3076" y="3082016"/>
            <a:ext cx="8793340" cy="404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62"/>
              </a:lnSpc>
              <a:spcBef>
                <a:spcPct val="0"/>
              </a:spcBef>
            </a:pPr>
            <a:r>
              <a:rPr lang="en-US" b="true" sz="11514" spc="-345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MAIN IDEAS AND 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99923" y="1429272"/>
            <a:ext cx="6892009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3599" b="true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4 main phases: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28700" y="1028700"/>
            <a:ext cx="572022" cy="572022"/>
          </a:xfrm>
          <a:custGeom>
            <a:avLst/>
            <a:gdLst/>
            <a:ahLst/>
            <a:cxnLst/>
            <a:rect r="r" b="b" t="t" l="l"/>
            <a:pathLst>
              <a:path h="572022" w="572022">
                <a:moveTo>
                  <a:pt x="0" y="0"/>
                </a:moveTo>
                <a:lnTo>
                  <a:pt x="572022" y="0"/>
                </a:lnTo>
                <a:lnTo>
                  <a:pt x="572022" y="572022"/>
                </a:lnTo>
                <a:lnTo>
                  <a:pt x="0" y="57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15889" y="1075278"/>
            <a:ext cx="2436458" cy="44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258" b="true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MINDSOFYDT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550749" y="9531510"/>
            <a:ext cx="1865461" cy="1020916"/>
          </a:xfrm>
          <a:custGeom>
            <a:avLst/>
            <a:gdLst/>
            <a:ahLst/>
            <a:cxnLst/>
            <a:rect r="r" b="b" t="t" l="l"/>
            <a:pathLst>
              <a:path h="1020916" w="1865461">
                <a:moveTo>
                  <a:pt x="0" y="0"/>
                </a:moveTo>
                <a:lnTo>
                  <a:pt x="1865460" y="0"/>
                </a:lnTo>
                <a:lnTo>
                  <a:pt x="1865460" y="1020915"/>
                </a:lnTo>
                <a:lnTo>
                  <a:pt x="0" y="102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299923" y="2814859"/>
            <a:ext cx="5735553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699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Building an extracted features dataset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11027" y="3845466"/>
            <a:ext cx="5320087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Defining keypoints based on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4688204"/>
            <a:ext cx="6113051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Analysis and real-time 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40475" y="5540281"/>
            <a:ext cx="5823661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>
                    <a:alpha val="78824"/>
                  </a:srgbClr>
                </a:solidFill>
                <a:latin typeface="Arial Nova"/>
                <a:ea typeface="Arial Nova"/>
                <a:cs typeface="Arial Nova"/>
                <a:sym typeface="Arial Nova"/>
              </a:rPr>
              <a:t>Classifying model training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72022" cy="572022"/>
          </a:xfrm>
          <a:custGeom>
            <a:avLst/>
            <a:gdLst/>
            <a:ahLst/>
            <a:cxnLst/>
            <a:rect r="r" b="b" t="t" l="l"/>
            <a:pathLst>
              <a:path h="572022" w="572022">
                <a:moveTo>
                  <a:pt x="0" y="0"/>
                </a:moveTo>
                <a:lnTo>
                  <a:pt x="572022" y="0"/>
                </a:lnTo>
                <a:lnTo>
                  <a:pt x="572022" y="572022"/>
                </a:lnTo>
                <a:lnTo>
                  <a:pt x="0" y="572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152703" cy="9934479"/>
          </a:xfrm>
          <a:custGeom>
            <a:avLst/>
            <a:gdLst/>
            <a:ahLst/>
            <a:cxnLst/>
            <a:rect r="r" b="b" t="t" l="l"/>
            <a:pathLst>
              <a:path h="9934479" w="18152703">
                <a:moveTo>
                  <a:pt x="0" y="0"/>
                </a:moveTo>
                <a:lnTo>
                  <a:pt x="18152703" y="0"/>
                </a:lnTo>
                <a:lnTo>
                  <a:pt x="18152703" y="9934479"/>
                </a:lnTo>
                <a:lnTo>
                  <a:pt x="0" y="993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50933" y="1068476"/>
            <a:ext cx="7325530" cy="117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24"/>
              </a:lnSpc>
              <a:spcBef>
                <a:spcPct val="0"/>
              </a:spcBef>
            </a:pPr>
            <a:r>
              <a:rPr lang="en-US" b="true" sz="9471" spc="-284">
                <a:solidFill>
                  <a:srgbClr val="26362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STRUCTURE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8051" y="2654736"/>
            <a:ext cx="7488361" cy="24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Pose extractor:</a:t>
            </a:r>
          </a:p>
          <a:p>
            <a:pPr algn="l" marL="863449" indent="-431724" lvl="1">
              <a:lnSpc>
                <a:spcPts val="6798"/>
              </a:lnSpc>
              <a:buFont typeface="Arial"/>
              <a:buChar char="•"/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Project’s technical core</a:t>
            </a:r>
          </a:p>
          <a:p>
            <a:pPr algn="l" marL="863449" indent="-431724" lvl="1">
              <a:lnSpc>
                <a:spcPts val="6798"/>
              </a:lnSpc>
              <a:buFont typeface="Arial"/>
              <a:buChar char="•"/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Digitalizing videos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5889" y="1075278"/>
            <a:ext cx="2436458" cy="44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258" b="true">
                <a:solidFill>
                  <a:srgbClr val="26362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MINDSOFYDT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537674" y="8526031"/>
            <a:ext cx="1865461" cy="1020916"/>
          </a:xfrm>
          <a:custGeom>
            <a:avLst/>
            <a:gdLst/>
            <a:ahLst/>
            <a:cxnLst/>
            <a:rect r="r" b="b" t="t" l="l"/>
            <a:pathLst>
              <a:path h="1020916" w="1865461">
                <a:moveTo>
                  <a:pt x="0" y="0"/>
                </a:moveTo>
                <a:lnTo>
                  <a:pt x="1865460" y="0"/>
                </a:lnTo>
                <a:lnTo>
                  <a:pt x="1865460" y="1020916"/>
                </a:lnTo>
                <a:lnTo>
                  <a:pt x="0" y="102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3813634"/>
            <a:ext cx="7326404" cy="24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Dataset builder:</a:t>
            </a:r>
          </a:p>
          <a:p>
            <a:pPr algn="l" marL="863449" indent="-431724" lvl="1">
              <a:lnSpc>
                <a:spcPts val="6798"/>
              </a:lnSpc>
              <a:buFont typeface="Arial"/>
              <a:buChar char="•"/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Automate processing videos</a:t>
            </a:r>
          </a:p>
          <a:p>
            <a:pPr algn="l" marL="863449" indent="-431724" lvl="1">
              <a:lnSpc>
                <a:spcPts val="6798"/>
              </a:lnSpc>
              <a:buFont typeface="Arial"/>
              <a:buChar char="•"/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Labeling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711" y="5772631"/>
            <a:ext cx="7441701" cy="164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Swing definition:</a:t>
            </a:r>
          </a:p>
          <a:p>
            <a:pPr algn="l" marL="863449" indent="-431724" lvl="1">
              <a:lnSpc>
                <a:spcPts val="6798"/>
              </a:lnSpc>
              <a:buFont typeface="Arial"/>
              <a:buChar char="•"/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Baseline for 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369678"/>
            <a:ext cx="8115300" cy="164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Analysis and visualization:</a:t>
            </a:r>
          </a:p>
          <a:p>
            <a:pPr algn="l" marL="863449" indent="-431724" lvl="1">
              <a:lnSpc>
                <a:spcPts val="6798"/>
              </a:lnSpc>
              <a:buFont typeface="Arial"/>
              <a:buChar char="•"/>
            </a:pPr>
            <a:r>
              <a:rPr lang="en-US" sz="39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Measurements and calculations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37089"/>
            <a:ext cx="18288000" cy="5849911"/>
            <a:chOff x="0" y="0"/>
            <a:chExt cx="4816593" cy="15407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40717"/>
            </a:xfrm>
            <a:custGeom>
              <a:avLst/>
              <a:gdLst/>
              <a:ahLst/>
              <a:cxnLst/>
              <a:rect r="r" b="b" t="t" l="l"/>
              <a:pathLst>
                <a:path h="15407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40717"/>
                  </a:lnTo>
                  <a:lnTo>
                    <a:pt x="0" y="1540717"/>
                  </a:lnTo>
                  <a:close/>
                </a:path>
              </a:pathLst>
            </a:custGeom>
            <a:solidFill>
              <a:srgbClr val="84A945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57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8060" y="4915049"/>
            <a:ext cx="5534473" cy="4856503"/>
          </a:xfrm>
          <a:custGeom>
            <a:avLst/>
            <a:gdLst/>
            <a:ahLst/>
            <a:cxnLst/>
            <a:rect r="r" b="b" t="t" l="l"/>
            <a:pathLst>
              <a:path h="4856503" w="5534473">
                <a:moveTo>
                  <a:pt x="0" y="0"/>
                </a:moveTo>
                <a:lnTo>
                  <a:pt x="5534473" y="0"/>
                </a:lnTo>
                <a:lnTo>
                  <a:pt x="5534473" y="4856503"/>
                </a:lnTo>
                <a:lnTo>
                  <a:pt x="0" y="4856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46" t="-12460" r="-7546" b="-150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2237" y="4608838"/>
            <a:ext cx="8027956" cy="2219215"/>
          </a:xfrm>
          <a:custGeom>
            <a:avLst/>
            <a:gdLst/>
            <a:ahLst/>
            <a:cxnLst/>
            <a:rect r="r" b="b" t="t" l="l"/>
            <a:pathLst>
              <a:path h="2219215" w="8027956">
                <a:moveTo>
                  <a:pt x="0" y="0"/>
                </a:moveTo>
                <a:lnTo>
                  <a:pt x="8027956" y="0"/>
                </a:lnTo>
                <a:lnTo>
                  <a:pt x="8027956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5" t="-661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7023" y="7343301"/>
            <a:ext cx="5233243" cy="2943699"/>
          </a:xfrm>
          <a:custGeom>
            <a:avLst/>
            <a:gdLst/>
            <a:ahLst/>
            <a:cxnLst/>
            <a:rect r="r" b="b" t="t" l="l"/>
            <a:pathLst>
              <a:path h="2943699" w="5233243">
                <a:moveTo>
                  <a:pt x="0" y="0"/>
                </a:moveTo>
                <a:lnTo>
                  <a:pt x="5233244" y="0"/>
                </a:lnTo>
                <a:lnTo>
                  <a:pt x="5233244" y="2943699"/>
                </a:lnTo>
                <a:lnTo>
                  <a:pt x="0" y="294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54757" y="7342702"/>
            <a:ext cx="5233243" cy="2943699"/>
          </a:xfrm>
          <a:custGeom>
            <a:avLst/>
            <a:gdLst/>
            <a:ahLst/>
            <a:cxnLst/>
            <a:rect r="r" b="b" t="t" l="l"/>
            <a:pathLst>
              <a:path h="2943699" w="5233243">
                <a:moveTo>
                  <a:pt x="0" y="0"/>
                </a:moveTo>
                <a:lnTo>
                  <a:pt x="5233243" y="0"/>
                </a:lnTo>
                <a:lnTo>
                  <a:pt x="5233243" y="2943700"/>
                </a:lnTo>
                <a:lnTo>
                  <a:pt x="0" y="2943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95400"/>
            <a:ext cx="13367075" cy="117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24"/>
              </a:lnSpc>
              <a:spcBef>
                <a:spcPct val="0"/>
              </a:spcBef>
            </a:pPr>
            <a:r>
              <a:rPr lang="en-US" b="true" sz="9471" spc="-284">
                <a:solidFill>
                  <a:srgbClr val="263627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PRELIMINARY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39995"/>
            <a:ext cx="16230600" cy="145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8"/>
              </a:lnSpc>
            </a:pPr>
            <a:r>
              <a:rPr lang="en-US" sz="3499">
                <a:solidFill>
                  <a:srgbClr val="263627"/>
                </a:solidFill>
                <a:latin typeface="Arial Nova"/>
                <a:ea typeface="Arial Nova"/>
                <a:cs typeface="Arial Nova"/>
                <a:sym typeface="Arial Nova"/>
              </a:rPr>
              <a:t>Through trials and countless errors, our team has decided and chosen the upcoming video as proof of our best and possible attempt.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475300"/>
            <a:ext cx="162306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This is the original, and our results side by side. As shown in the video, a skeletal frame is attached to the athlete.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290" y="0"/>
            <a:ext cx="18264710" cy="10287000"/>
            <a:chOff x="0" y="0"/>
            <a:chExt cx="481045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04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0459">
                  <a:moveTo>
                    <a:pt x="0" y="0"/>
                  </a:moveTo>
                  <a:lnTo>
                    <a:pt x="4810459" y="0"/>
                  </a:lnTo>
                  <a:lnTo>
                    <a:pt x="48104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4A945">
                    <a:alpha val="100000"/>
                  </a:srgbClr>
                </a:gs>
                <a:gs pos="50000">
                  <a:srgbClr val="84A945">
                    <a:alpha val="0"/>
                  </a:srgbClr>
                </a:gs>
                <a:gs pos="100000">
                  <a:srgbClr val="84A9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045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45628" y="8245415"/>
            <a:ext cx="18779257" cy="2307010"/>
            <a:chOff x="0" y="0"/>
            <a:chExt cx="4945977" cy="607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45977" cy="607608"/>
            </a:xfrm>
            <a:custGeom>
              <a:avLst/>
              <a:gdLst/>
              <a:ahLst/>
              <a:cxnLst/>
              <a:rect r="r" b="b" t="t" l="l"/>
              <a:pathLst>
                <a:path h="607608" w="4945977">
                  <a:moveTo>
                    <a:pt x="0" y="0"/>
                  </a:moveTo>
                  <a:lnTo>
                    <a:pt x="4945977" y="0"/>
                  </a:lnTo>
                  <a:lnTo>
                    <a:pt x="4945977" y="607608"/>
                  </a:lnTo>
                  <a:lnTo>
                    <a:pt x="0" y="607608"/>
                  </a:lnTo>
                  <a:close/>
                </a:path>
              </a:pathLst>
            </a:custGeom>
            <a:solidFill>
              <a:srgbClr val="26362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45977" cy="645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14711" y="3004848"/>
            <a:ext cx="1464785" cy="801637"/>
          </a:xfrm>
          <a:custGeom>
            <a:avLst/>
            <a:gdLst/>
            <a:ahLst/>
            <a:cxnLst/>
            <a:rect r="r" b="b" t="t" l="l"/>
            <a:pathLst>
              <a:path h="801637" w="1464785">
                <a:moveTo>
                  <a:pt x="0" y="0"/>
                </a:moveTo>
                <a:lnTo>
                  <a:pt x="1464785" y="0"/>
                </a:lnTo>
                <a:lnTo>
                  <a:pt x="1464785" y="801637"/>
                </a:lnTo>
                <a:lnTo>
                  <a:pt x="0" y="801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68168" y="3084745"/>
            <a:ext cx="1865461" cy="1020916"/>
          </a:xfrm>
          <a:custGeom>
            <a:avLst/>
            <a:gdLst/>
            <a:ahLst/>
            <a:cxnLst/>
            <a:rect r="r" b="b" t="t" l="l"/>
            <a:pathLst>
              <a:path h="1020916" w="1865461">
                <a:moveTo>
                  <a:pt x="0" y="0"/>
                </a:moveTo>
                <a:lnTo>
                  <a:pt x="1865460" y="0"/>
                </a:lnTo>
                <a:lnTo>
                  <a:pt x="1865460" y="1020916"/>
                </a:lnTo>
                <a:lnTo>
                  <a:pt x="0" y="1020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8" r="0" b="-7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084745"/>
            <a:ext cx="9144000" cy="5177604"/>
          </a:xfrm>
          <a:custGeom>
            <a:avLst/>
            <a:gdLst/>
            <a:ahLst/>
            <a:cxnLst/>
            <a:rect r="r" b="b" t="t" l="l"/>
            <a:pathLst>
              <a:path h="5177604" w="9144000">
                <a:moveTo>
                  <a:pt x="0" y="0"/>
                </a:moveTo>
                <a:lnTo>
                  <a:pt x="9144000" y="0"/>
                </a:lnTo>
                <a:lnTo>
                  <a:pt x="9144000" y="5177605"/>
                </a:lnTo>
                <a:lnTo>
                  <a:pt x="0" y="5177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1" t="0" r="-43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2870" y="8891587"/>
            <a:ext cx="16762260" cy="59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These are screenshots of a full swing’s phases captured, measured, and assessed by our modules.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16" r="0" b="-30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290" y="-153104"/>
            <a:ext cx="14325895" cy="10593208"/>
            <a:chOff x="0" y="0"/>
            <a:chExt cx="3773075" cy="27899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3076" cy="2789981"/>
            </a:xfrm>
            <a:custGeom>
              <a:avLst/>
              <a:gdLst/>
              <a:ahLst/>
              <a:cxnLst/>
              <a:rect r="r" b="b" t="t" l="l"/>
              <a:pathLst>
                <a:path h="2789981" w="3773076">
                  <a:moveTo>
                    <a:pt x="0" y="0"/>
                  </a:moveTo>
                  <a:lnTo>
                    <a:pt x="3773076" y="0"/>
                  </a:lnTo>
                  <a:lnTo>
                    <a:pt x="3773076" y="2789981"/>
                  </a:lnTo>
                  <a:lnTo>
                    <a:pt x="0" y="2789981"/>
                  </a:lnTo>
                  <a:close/>
                </a:path>
              </a:pathLst>
            </a:custGeom>
            <a:gradFill rotWithShape="true">
              <a:gsLst>
                <a:gs pos="0">
                  <a:srgbClr val="84A945">
                    <a:alpha val="100000"/>
                  </a:srgbClr>
                </a:gs>
                <a:gs pos="50000">
                  <a:srgbClr val="84A945">
                    <a:alpha val="0"/>
                  </a:srgbClr>
                </a:gs>
                <a:gs pos="100000">
                  <a:srgbClr val="84A9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73075" cy="282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7320" y="3309582"/>
            <a:ext cx="12268578" cy="628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3"/>
              </a:lnSpc>
            </a:pPr>
            <a:r>
              <a:rPr lang="en-US" b="true" sz="26436" spc="-793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572022" cy="572022"/>
          </a:xfrm>
          <a:custGeom>
            <a:avLst/>
            <a:gdLst/>
            <a:ahLst/>
            <a:cxnLst/>
            <a:rect r="r" b="b" t="t" l="l"/>
            <a:pathLst>
              <a:path h="572022" w="572022">
                <a:moveTo>
                  <a:pt x="0" y="0"/>
                </a:moveTo>
                <a:lnTo>
                  <a:pt x="572022" y="0"/>
                </a:lnTo>
                <a:lnTo>
                  <a:pt x="572022" y="572022"/>
                </a:lnTo>
                <a:lnTo>
                  <a:pt x="0" y="572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45628" y="9590643"/>
            <a:ext cx="18779257" cy="961782"/>
            <a:chOff x="0" y="0"/>
            <a:chExt cx="4945977" cy="2533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45977" cy="253309"/>
            </a:xfrm>
            <a:custGeom>
              <a:avLst/>
              <a:gdLst/>
              <a:ahLst/>
              <a:cxnLst/>
              <a:rect r="r" b="b" t="t" l="l"/>
              <a:pathLst>
                <a:path h="253309" w="4945977">
                  <a:moveTo>
                    <a:pt x="0" y="0"/>
                  </a:moveTo>
                  <a:lnTo>
                    <a:pt x="4945977" y="0"/>
                  </a:lnTo>
                  <a:lnTo>
                    <a:pt x="4945977" y="253309"/>
                  </a:lnTo>
                  <a:lnTo>
                    <a:pt x="0" y="253309"/>
                  </a:lnTo>
                  <a:close/>
                </a:path>
              </a:pathLst>
            </a:custGeom>
            <a:solidFill>
              <a:srgbClr val="2636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945977" cy="291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632265" y="6926449"/>
            <a:ext cx="8558758" cy="1795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5903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For Your Attention and See You Next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5889" y="1075278"/>
            <a:ext cx="2436458" cy="44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258" b="true">
                <a:solidFill>
                  <a:srgbClr val="FFFFF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MINDSOFYDT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325563" y="3221240"/>
            <a:ext cx="1865461" cy="1020916"/>
          </a:xfrm>
          <a:custGeom>
            <a:avLst/>
            <a:gdLst/>
            <a:ahLst/>
            <a:cxnLst/>
            <a:rect r="r" b="b" t="t" l="l"/>
            <a:pathLst>
              <a:path h="1020916" w="1865461">
                <a:moveTo>
                  <a:pt x="0" y="0"/>
                </a:moveTo>
                <a:lnTo>
                  <a:pt x="1865460" y="0"/>
                </a:lnTo>
                <a:lnTo>
                  <a:pt x="1865460" y="1020915"/>
                </a:lnTo>
                <a:lnTo>
                  <a:pt x="0" y="102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DAG4yclKM60</dc:identifier>
  <dcterms:modified xsi:type="dcterms:W3CDTF">2011-08-01T06:04:30Z</dcterms:modified>
  <cp:revision>1</cp:revision>
  <dc:title>Mindsofydt_data_storm_2025</dc:title>
</cp:coreProperties>
</file>